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70" r:id="rId15"/>
    <p:sldId id="271" r:id="rId16"/>
  </p:sldIdLst>
  <p:sldSz cx="18288000" cy="10287000"/>
  <p:notesSz cx="6858000" cy="9144000"/>
  <p:embeddedFontLst>
    <p:embeddedFont>
      <p:font typeface="Open Sans Light" panose="020B0604020202020204" charset="0"/>
      <p:regular r:id="rId18"/>
    </p:embeddedFont>
    <p:embeddedFont>
      <p:font typeface="Poppins" panose="020B0604020202020204" charset="0"/>
      <p:regular r:id="rId19"/>
    </p:embeddedFont>
    <p:embeddedFont>
      <p:font typeface="Calibri" panose="020F0502020204030204" pitchFamily="34" charset="0"/>
      <p:regular r:id="rId20"/>
      <p:bold r:id="rId21"/>
      <p:italic r:id="rId22"/>
      <p:boldItalic r:id="rId23"/>
    </p:embeddedFont>
    <p:embeddedFont>
      <p:font typeface="Poppins Medium" panose="020B0604020202020204" charset="0"/>
      <p:regular r:id="rId24"/>
    </p:embeddedFont>
    <p:embeddedFont>
      <p:font typeface="Poppins ExtraBold" panose="020B0604020202020204" charset="0"/>
      <p:regular r:id="rId25"/>
      <p:bold r:id="rId26"/>
    </p:embeddedFont>
    <p:embeddedFont>
      <p:font typeface="Open Sans Bold" panose="020B0604020202020204" charset="0"/>
      <p:regular r:id="rId27"/>
    </p:embeddedFont>
    <p:embeddedFont>
      <p:font typeface="Poppi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4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6398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746" b="7746"/>
          <a:stretch>
            <a:fillRect/>
          </a:stretch>
        </p:blipFill>
        <p:spPr>
          <a:xfrm>
            <a:off x="0" y="0"/>
            <a:ext cx="18288000" cy="10287000"/>
          </a:xfrm>
          <a:prstGeom prst="rect">
            <a:avLst/>
          </a:prstGeom>
        </p:spPr>
      </p:pic>
      <p:pic>
        <p:nvPicPr>
          <p:cNvPr id="3" name="Picture 3"/>
          <p:cNvPicPr>
            <a:picLocks noChangeAspect="1"/>
          </p:cNvPicPr>
          <p:nvPr/>
        </p:nvPicPr>
        <p:blipFill rotWithShape="1">
          <a:blip r:embed="rId4"/>
          <a:srcRect l="12646" r="13208"/>
          <a:stretch/>
        </p:blipFill>
        <p:spPr>
          <a:xfrm>
            <a:off x="8010491" y="-59401"/>
            <a:ext cx="11572909" cy="10405802"/>
          </a:xfrm>
          <a:prstGeom prst="rect">
            <a:avLst/>
          </a:prstGeom>
        </p:spPr>
      </p:pic>
      <p:pic>
        <p:nvPicPr>
          <p:cNvPr id="4" name="Picture 4"/>
          <p:cNvPicPr>
            <a:picLocks noChangeAspect="1"/>
          </p:cNvPicPr>
          <p:nvPr/>
        </p:nvPicPr>
        <p:blipFill>
          <a:blip r:embed="rId5"/>
          <a:srcRect l="9770" r="34893"/>
          <a:stretch>
            <a:fillRect/>
          </a:stretch>
        </p:blipFill>
        <p:spPr>
          <a:xfrm>
            <a:off x="0" y="0"/>
            <a:ext cx="8538519" cy="10287000"/>
          </a:xfrm>
          <a:prstGeom prst="rect">
            <a:avLst/>
          </a:prstGeom>
        </p:spPr>
      </p:pic>
      <p:sp>
        <p:nvSpPr>
          <p:cNvPr id="5" name="TextBox 5"/>
          <p:cNvSpPr txBox="1"/>
          <p:nvPr/>
        </p:nvSpPr>
        <p:spPr>
          <a:xfrm>
            <a:off x="1028700" y="781050"/>
            <a:ext cx="6981791" cy="1520741"/>
          </a:xfrm>
          <a:prstGeom prst="rect">
            <a:avLst/>
          </a:prstGeom>
        </p:spPr>
        <p:txBody>
          <a:bodyPr lIns="0" tIns="0" rIns="0" bIns="0" rtlCol="0" anchor="t">
            <a:spAutoFit/>
          </a:bodyPr>
          <a:lstStyle/>
          <a:p>
            <a:pPr>
              <a:lnSpc>
                <a:spcPts val="11729"/>
              </a:lnSpc>
            </a:pPr>
            <a:r>
              <a:rPr lang="en-US" sz="8378" dirty="0">
                <a:solidFill>
                  <a:srgbClr val="FFFFFF"/>
                </a:solidFill>
                <a:latin typeface="Poppins ExtraBold"/>
              </a:rPr>
              <a:t>INSURANCE</a:t>
            </a:r>
          </a:p>
        </p:txBody>
      </p:sp>
      <p:sp>
        <p:nvSpPr>
          <p:cNvPr id="6" name="TextBox 6"/>
          <p:cNvSpPr txBox="1"/>
          <p:nvPr/>
        </p:nvSpPr>
        <p:spPr>
          <a:xfrm>
            <a:off x="1028700" y="1783608"/>
            <a:ext cx="6981791" cy="1520741"/>
          </a:xfrm>
          <a:prstGeom prst="rect">
            <a:avLst/>
          </a:prstGeom>
        </p:spPr>
        <p:txBody>
          <a:bodyPr lIns="0" tIns="0" rIns="0" bIns="0" rtlCol="0" anchor="t">
            <a:spAutoFit/>
          </a:bodyPr>
          <a:lstStyle/>
          <a:p>
            <a:pPr>
              <a:lnSpc>
                <a:spcPts val="11729"/>
              </a:lnSpc>
            </a:pPr>
            <a:r>
              <a:rPr lang="en-US" sz="8378">
                <a:solidFill>
                  <a:srgbClr val="53BCFF"/>
                </a:solidFill>
                <a:latin typeface="Poppins ExtraBold"/>
              </a:rPr>
              <a:t>PREMIUM</a:t>
            </a:r>
          </a:p>
        </p:txBody>
      </p:sp>
      <p:sp>
        <p:nvSpPr>
          <p:cNvPr id="7" name="TextBox 7"/>
          <p:cNvSpPr txBox="1"/>
          <p:nvPr/>
        </p:nvSpPr>
        <p:spPr>
          <a:xfrm>
            <a:off x="1028700" y="2804141"/>
            <a:ext cx="9556164" cy="1520741"/>
          </a:xfrm>
          <a:prstGeom prst="rect">
            <a:avLst/>
          </a:prstGeom>
        </p:spPr>
        <p:txBody>
          <a:bodyPr lIns="0" tIns="0" rIns="0" bIns="0" rtlCol="0" anchor="t">
            <a:spAutoFit/>
          </a:bodyPr>
          <a:lstStyle/>
          <a:p>
            <a:pPr>
              <a:lnSpc>
                <a:spcPts val="11729"/>
              </a:lnSpc>
            </a:pPr>
            <a:r>
              <a:rPr lang="en-US" sz="8378" dirty="0">
                <a:solidFill>
                  <a:srgbClr val="FFFFFF"/>
                </a:solidFill>
                <a:latin typeface="Poppins ExtraBold"/>
              </a:rPr>
              <a:t>PREDICTION</a:t>
            </a:r>
          </a:p>
        </p:txBody>
      </p:sp>
      <p:sp>
        <p:nvSpPr>
          <p:cNvPr id="8" name="TextBox 8"/>
          <p:cNvSpPr txBox="1"/>
          <p:nvPr/>
        </p:nvSpPr>
        <p:spPr>
          <a:xfrm>
            <a:off x="1028700" y="5406462"/>
            <a:ext cx="6981791" cy="3185017"/>
          </a:xfrm>
          <a:prstGeom prst="rect">
            <a:avLst/>
          </a:prstGeom>
        </p:spPr>
        <p:txBody>
          <a:bodyPr lIns="0" tIns="0" rIns="0" bIns="0" rtlCol="0" anchor="t">
            <a:spAutoFit/>
          </a:bodyPr>
          <a:lstStyle/>
          <a:p>
            <a:pPr>
              <a:lnSpc>
                <a:spcPts val="5084"/>
              </a:lnSpc>
            </a:pPr>
            <a:r>
              <a:rPr lang="en-US" sz="3632">
                <a:solidFill>
                  <a:srgbClr val="FFFFFF"/>
                </a:solidFill>
                <a:latin typeface="Poppins"/>
              </a:rPr>
              <a:t>Name: Margi Shah</a:t>
            </a:r>
          </a:p>
          <a:p>
            <a:pPr>
              <a:lnSpc>
                <a:spcPts val="5084"/>
              </a:lnSpc>
            </a:pPr>
            <a:r>
              <a:rPr lang="en-US" sz="3632">
                <a:solidFill>
                  <a:srgbClr val="FFFFFF"/>
                </a:solidFill>
                <a:latin typeface="Poppins"/>
              </a:rPr>
              <a:t>Semester: 6</a:t>
            </a:r>
          </a:p>
          <a:p>
            <a:pPr>
              <a:lnSpc>
                <a:spcPts val="5084"/>
              </a:lnSpc>
            </a:pPr>
            <a:r>
              <a:rPr lang="en-US" sz="3632">
                <a:solidFill>
                  <a:srgbClr val="FFFFFF"/>
                </a:solidFill>
                <a:latin typeface="Poppins"/>
              </a:rPr>
              <a:t>Course: Data Science</a:t>
            </a:r>
          </a:p>
          <a:p>
            <a:pPr>
              <a:lnSpc>
                <a:spcPts val="5084"/>
              </a:lnSpc>
            </a:pPr>
            <a:r>
              <a:rPr lang="en-US" sz="3632">
                <a:solidFill>
                  <a:srgbClr val="FFFFFF"/>
                </a:solidFill>
                <a:latin typeface="Poppins"/>
              </a:rPr>
              <a:t>Roll No: 23</a:t>
            </a:r>
          </a:p>
          <a:p>
            <a:pPr>
              <a:lnSpc>
                <a:spcPts val="5084"/>
              </a:lnSpc>
            </a:pPr>
            <a:r>
              <a:rPr lang="en-US" sz="3632">
                <a:solidFill>
                  <a:srgbClr val="FFFFFF"/>
                </a:solidFill>
                <a:latin typeface="Poppins"/>
              </a:rPr>
              <a:t>Gujarat University</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10800000">
            <a:off x="9143999" y="-66511"/>
            <a:ext cx="10412911" cy="10412911"/>
          </a:xfrm>
          <a:prstGeom prst="rect">
            <a:avLst/>
          </a:prstGeom>
        </p:spPr>
      </p:pic>
      <p:pic>
        <p:nvPicPr>
          <p:cNvPr id="10" name="Picture 10"/>
          <p:cNvPicPr>
            <a:picLocks noChangeAspect="1"/>
          </p:cNvPicPr>
          <p:nvPr/>
        </p:nvPicPr>
        <p:blipFill>
          <a:blip r:embed="rId8"/>
          <a:srcRect/>
          <a:stretch>
            <a:fillRect/>
          </a:stretch>
        </p:blipFill>
        <p:spPr>
          <a:xfrm>
            <a:off x="5430075" y="7367440"/>
            <a:ext cx="1890860" cy="1890860"/>
          </a:xfrm>
          <a:prstGeom prst="rect">
            <a:avLst/>
          </a:prstGeom>
        </p:spPr>
      </p:pic>
      <p:sp>
        <p:nvSpPr>
          <p:cNvPr id="11" name="TextBox 11"/>
          <p:cNvSpPr txBox="1"/>
          <p:nvPr/>
        </p:nvSpPr>
        <p:spPr>
          <a:xfrm>
            <a:off x="339143" y="4220107"/>
            <a:ext cx="6981791" cy="609889"/>
          </a:xfrm>
          <a:prstGeom prst="rect">
            <a:avLst/>
          </a:prstGeom>
        </p:spPr>
        <p:txBody>
          <a:bodyPr lIns="0" tIns="0" rIns="0" bIns="0" rtlCol="0" anchor="t">
            <a:spAutoFit/>
          </a:bodyPr>
          <a:lstStyle/>
          <a:p>
            <a:pPr algn="ctr">
              <a:lnSpc>
                <a:spcPts val="4709"/>
              </a:lnSpc>
              <a:spcBef>
                <a:spcPct val="0"/>
              </a:spcBef>
            </a:pPr>
            <a:r>
              <a:rPr lang="en-US" sz="3363">
                <a:solidFill>
                  <a:srgbClr val="53BCFF"/>
                </a:solidFill>
                <a:latin typeface="Poppins Bold"/>
              </a:rPr>
              <a:t>USING MACHINE LEARNING</a:t>
            </a:r>
          </a:p>
        </p:txBody>
      </p:sp>
      <p:pic>
        <p:nvPicPr>
          <p:cNvPr id="12" name="Picture 12"/>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35293"/>
          <a:stretch/>
        </p:blipFill>
        <p:spPr>
          <a:xfrm>
            <a:off x="-76200" y="-114819"/>
            <a:ext cx="6647187" cy="102726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69645" y="1514475"/>
            <a:ext cx="8474355" cy="4422273"/>
          </a:xfrm>
          <a:prstGeom prst="rect">
            <a:avLst/>
          </a:prstGeom>
        </p:spPr>
      </p:pic>
      <p:pic>
        <p:nvPicPr>
          <p:cNvPr id="3" name="Picture 3"/>
          <p:cNvPicPr>
            <a:picLocks noChangeAspect="1"/>
          </p:cNvPicPr>
          <p:nvPr/>
        </p:nvPicPr>
        <p:blipFill>
          <a:blip r:embed="rId3"/>
          <a:srcRect/>
          <a:stretch>
            <a:fillRect/>
          </a:stretch>
        </p:blipFill>
        <p:spPr>
          <a:xfrm>
            <a:off x="669645" y="5936748"/>
            <a:ext cx="8474355" cy="4232313"/>
          </a:xfrm>
          <a:prstGeom prst="rect">
            <a:avLst/>
          </a:prstGeom>
        </p:spPr>
      </p:pic>
      <p:pic>
        <p:nvPicPr>
          <p:cNvPr id="4" name="Picture 4"/>
          <p:cNvPicPr>
            <a:picLocks noChangeAspect="1"/>
          </p:cNvPicPr>
          <p:nvPr/>
        </p:nvPicPr>
        <p:blipFill>
          <a:blip r:embed="rId4"/>
          <a:srcRect/>
          <a:stretch>
            <a:fillRect/>
          </a:stretch>
        </p:blipFill>
        <p:spPr>
          <a:xfrm>
            <a:off x="9144000" y="1514475"/>
            <a:ext cx="8667261" cy="4422273"/>
          </a:xfrm>
          <a:prstGeom prst="rect">
            <a:avLst/>
          </a:prstGeom>
        </p:spPr>
      </p:pic>
      <p:pic>
        <p:nvPicPr>
          <p:cNvPr id="5" name="Picture 5"/>
          <p:cNvPicPr>
            <a:picLocks noChangeAspect="1"/>
          </p:cNvPicPr>
          <p:nvPr/>
        </p:nvPicPr>
        <p:blipFill>
          <a:blip r:embed="rId5"/>
          <a:srcRect t="7246" r="10813" b="2319"/>
          <a:stretch>
            <a:fillRect/>
          </a:stretch>
        </p:blipFill>
        <p:spPr>
          <a:xfrm>
            <a:off x="9144000" y="5936748"/>
            <a:ext cx="8667261" cy="4232313"/>
          </a:xfrm>
          <a:prstGeom prst="rect">
            <a:avLst/>
          </a:prstGeom>
        </p:spPr>
      </p:pic>
      <p:sp>
        <p:nvSpPr>
          <p:cNvPr id="6" name="TextBox 6"/>
          <p:cNvSpPr txBox="1"/>
          <p:nvPr/>
        </p:nvSpPr>
        <p:spPr>
          <a:xfrm>
            <a:off x="0" y="345096"/>
            <a:ext cx="12221538" cy="971550"/>
          </a:xfrm>
          <a:prstGeom prst="rect">
            <a:avLst/>
          </a:prstGeom>
        </p:spPr>
        <p:txBody>
          <a:bodyPr lIns="0" tIns="0" rIns="0" bIns="0" rtlCol="0" anchor="t">
            <a:spAutoFit/>
          </a:bodyPr>
          <a:lstStyle/>
          <a:p>
            <a:pPr marL="0" lvl="0" indent="0" algn="ctr">
              <a:lnSpc>
                <a:spcPts val="7679"/>
              </a:lnSpc>
              <a:spcBef>
                <a:spcPct val="0"/>
              </a:spcBef>
            </a:pPr>
            <a:r>
              <a:rPr lang="en-US" sz="6399" dirty="0">
                <a:solidFill>
                  <a:srgbClr val="FFFFFF"/>
                </a:solidFill>
                <a:latin typeface="Open Sans Bold"/>
              </a:rPr>
              <a:t>Exploratory Data Analysis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800" b="2445"/>
          <a:stretch>
            <a:fillRect/>
          </a:stretch>
        </p:blipFill>
        <p:spPr>
          <a:xfrm>
            <a:off x="772763" y="5979181"/>
            <a:ext cx="8115300" cy="4287151"/>
          </a:xfrm>
          <a:prstGeom prst="rect">
            <a:avLst/>
          </a:prstGeom>
        </p:spPr>
      </p:pic>
      <p:pic>
        <p:nvPicPr>
          <p:cNvPr id="3" name="Picture 3"/>
          <p:cNvPicPr>
            <a:picLocks noChangeAspect="1"/>
          </p:cNvPicPr>
          <p:nvPr/>
        </p:nvPicPr>
        <p:blipFill>
          <a:blip r:embed="rId3"/>
          <a:srcRect t="7157" r="285" b="1409"/>
          <a:stretch>
            <a:fillRect/>
          </a:stretch>
        </p:blipFill>
        <p:spPr>
          <a:xfrm>
            <a:off x="772763" y="1504338"/>
            <a:ext cx="8115300" cy="4495511"/>
          </a:xfrm>
          <a:prstGeom prst="rect">
            <a:avLst/>
          </a:prstGeom>
        </p:spPr>
      </p:pic>
      <p:pic>
        <p:nvPicPr>
          <p:cNvPr id="4" name="Picture 4"/>
          <p:cNvPicPr>
            <a:picLocks noChangeAspect="1"/>
          </p:cNvPicPr>
          <p:nvPr/>
        </p:nvPicPr>
        <p:blipFill>
          <a:blip r:embed="rId4"/>
          <a:srcRect t="6078" b="18341"/>
          <a:stretch>
            <a:fillRect/>
          </a:stretch>
        </p:blipFill>
        <p:spPr>
          <a:xfrm>
            <a:off x="8888063" y="5770821"/>
            <a:ext cx="8185210" cy="4495511"/>
          </a:xfrm>
          <a:prstGeom prst="rect">
            <a:avLst/>
          </a:prstGeom>
        </p:spPr>
      </p:pic>
      <p:pic>
        <p:nvPicPr>
          <p:cNvPr id="5" name="Picture 5"/>
          <p:cNvPicPr>
            <a:picLocks noChangeAspect="1"/>
          </p:cNvPicPr>
          <p:nvPr/>
        </p:nvPicPr>
        <p:blipFill>
          <a:blip r:embed="rId5"/>
          <a:srcRect l="991" r="8867"/>
          <a:stretch>
            <a:fillRect/>
          </a:stretch>
        </p:blipFill>
        <p:spPr>
          <a:xfrm>
            <a:off x="8888063" y="1504338"/>
            <a:ext cx="8185210" cy="4287151"/>
          </a:xfrm>
          <a:prstGeom prst="rect">
            <a:avLst/>
          </a:prstGeom>
        </p:spPr>
      </p:pic>
      <p:sp>
        <p:nvSpPr>
          <p:cNvPr id="6" name="TextBox 6"/>
          <p:cNvSpPr txBox="1"/>
          <p:nvPr/>
        </p:nvSpPr>
        <p:spPr>
          <a:xfrm>
            <a:off x="0" y="345096"/>
            <a:ext cx="12221538" cy="971550"/>
          </a:xfrm>
          <a:prstGeom prst="rect">
            <a:avLst/>
          </a:prstGeom>
        </p:spPr>
        <p:txBody>
          <a:bodyPr lIns="0" tIns="0" rIns="0" bIns="0" rtlCol="0" anchor="t">
            <a:spAutoFit/>
          </a:bodyPr>
          <a:lstStyle/>
          <a:p>
            <a:pPr marL="0" lvl="0" indent="0" algn="ctr">
              <a:lnSpc>
                <a:spcPts val="7679"/>
              </a:lnSpc>
              <a:spcBef>
                <a:spcPct val="0"/>
              </a:spcBef>
            </a:pPr>
            <a:r>
              <a:rPr lang="en-US" sz="6399" dirty="0">
                <a:solidFill>
                  <a:srgbClr val="FFFFFF"/>
                </a:solidFill>
                <a:latin typeface="Open Sans Bold"/>
              </a:rPr>
              <a:t>Exploratory Data Analysis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03566" y="3220490"/>
            <a:ext cx="8664150" cy="8630305"/>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5134" r="-25134"/>
              </a:stretch>
            </a:blipFill>
          </p:spPr>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3BC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70513" y="7759374"/>
            <a:ext cx="5424507" cy="542450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780979" y="9258300"/>
            <a:ext cx="1936294" cy="484074"/>
          </a:xfrm>
          <a:prstGeom prst="rect">
            <a:avLst/>
          </a:prstGeom>
        </p:spPr>
      </p:pic>
      <p:sp>
        <p:nvSpPr>
          <p:cNvPr id="26" name="Rectangle: Rounded Corners 25">
            <a:extLst>
              <a:ext uri="{FF2B5EF4-FFF2-40B4-BE49-F238E27FC236}">
                <a16:creationId xmlns="" xmlns:a16="http://schemas.microsoft.com/office/drawing/2014/main" id="{2A535F0D-FD18-B6E9-7DAB-1D9C17A201CE}"/>
              </a:ext>
            </a:extLst>
          </p:cNvPr>
          <p:cNvSpPr/>
          <p:nvPr/>
        </p:nvSpPr>
        <p:spPr>
          <a:xfrm>
            <a:off x="6214500" y="3307353"/>
            <a:ext cx="3964071" cy="1529910"/>
          </a:xfrm>
          <a:prstGeom prst="roundRect">
            <a:avLst/>
          </a:prstGeom>
          <a:solidFill>
            <a:srgbClr val="53B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 xmlns:a16="http://schemas.microsoft.com/office/drawing/2014/main" id="{693390FE-2C38-EA43-283B-E81DBA9046C8}"/>
              </a:ext>
            </a:extLst>
          </p:cNvPr>
          <p:cNvSpPr/>
          <p:nvPr/>
        </p:nvSpPr>
        <p:spPr>
          <a:xfrm>
            <a:off x="1493155" y="3308790"/>
            <a:ext cx="4181669" cy="1529910"/>
          </a:xfrm>
          <a:prstGeom prst="roundRect">
            <a:avLst/>
          </a:prstGeom>
          <a:solidFill>
            <a:srgbClr val="53B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 xmlns:a16="http://schemas.microsoft.com/office/drawing/2014/main" id="{240D2552-2557-08E4-6DFE-8AADF69AD343}"/>
              </a:ext>
            </a:extLst>
          </p:cNvPr>
          <p:cNvSpPr/>
          <p:nvPr/>
        </p:nvSpPr>
        <p:spPr>
          <a:xfrm>
            <a:off x="6156558" y="5836631"/>
            <a:ext cx="4022013" cy="1529910"/>
          </a:xfrm>
          <a:prstGeom prst="roundRect">
            <a:avLst/>
          </a:prstGeom>
          <a:solidFill>
            <a:srgbClr val="53B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 xmlns:a16="http://schemas.microsoft.com/office/drawing/2014/main" id="{28F3D74E-4093-6D86-32F9-DA4C81928598}"/>
              </a:ext>
            </a:extLst>
          </p:cNvPr>
          <p:cNvSpPr/>
          <p:nvPr/>
        </p:nvSpPr>
        <p:spPr>
          <a:xfrm>
            <a:off x="1493155" y="5843783"/>
            <a:ext cx="4224118" cy="1529910"/>
          </a:xfrm>
          <a:prstGeom prst="roundRect">
            <a:avLst/>
          </a:prstGeom>
          <a:solidFill>
            <a:srgbClr val="53B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7"/>
          <p:cNvGrpSpPr/>
          <p:nvPr/>
        </p:nvGrpSpPr>
        <p:grpSpPr>
          <a:xfrm>
            <a:off x="1528670" y="2744008"/>
            <a:ext cx="9152508" cy="5137971"/>
            <a:chOff x="0" y="-268786"/>
            <a:chExt cx="12203344" cy="6850629"/>
          </a:xfrm>
        </p:grpSpPr>
        <p:sp>
          <p:nvSpPr>
            <p:cNvPr id="19" name="TextBox 19"/>
            <p:cNvSpPr txBox="1"/>
            <p:nvPr/>
          </p:nvSpPr>
          <p:spPr>
            <a:xfrm>
              <a:off x="6075221" y="4060531"/>
              <a:ext cx="5035357" cy="1628243"/>
            </a:xfrm>
            <a:prstGeom prst="rect">
              <a:avLst/>
            </a:prstGeom>
          </p:spPr>
          <p:txBody>
            <a:bodyPr wrap="square" lIns="0" tIns="0" rIns="0" bIns="0" rtlCol="0" anchor="t">
              <a:spAutoFit/>
            </a:bodyPr>
            <a:lstStyle/>
            <a:p>
              <a:pPr algn="ctr">
                <a:lnSpc>
                  <a:spcPts val="4878"/>
                </a:lnSpc>
              </a:pPr>
              <a:r>
                <a:rPr lang="en-US" sz="3484" dirty="0">
                  <a:solidFill>
                    <a:srgbClr val="FFFFFF"/>
                  </a:solidFill>
                  <a:latin typeface="Poppins Medium"/>
                </a:rPr>
                <a:t>Decision Tree Regression</a:t>
              </a:r>
            </a:p>
          </p:txBody>
        </p:sp>
        <p:sp>
          <p:nvSpPr>
            <p:cNvPr id="18" name="TextBox 18"/>
            <p:cNvSpPr txBox="1"/>
            <p:nvPr/>
          </p:nvSpPr>
          <p:spPr>
            <a:xfrm>
              <a:off x="123341" y="3423752"/>
              <a:ext cx="5734075" cy="3135823"/>
            </a:xfrm>
            <a:prstGeom prst="rect">
              <a:avLst/>
            </a:prstGeom>
          </p:spPr>
          <p:txBody>
            <a:bodyPr lIns="50800" tIns="50800" rIns="50800" bIns="50800" rtlCol="0" anchor="ctr"/>
            <a:lstStyle/>
            <a:p>
              <a:pPr algn="ctr">
                <a:lnSpc>
                  <a:spcPts val="2659"/>
                </a:lnSpc>
                <a:spcBef>
                  <a:spcPct val="0"/>
                </a:spcBef>
              </a:pPr>
              <a:endParaRPr/>
            </a:p>
          </p:txBody>
        </p:sp>
        <p:sp>
          <p:nvSpPr>
            <p:cNvPr id="13" name="TextBox 13"/>
            <p:cNvSpPr txBox="1"/>
            <p:nvPr/>
          </p:nvSpPr>
          <p:spPr>
            <a:xfrm>
              <a:off x="6418469" y="-268786"/>
              <a:ext cx="5734075" cy="3135823"/>
            </a:xfrm>
            <a:prstGeom prst="rect">
              <a:avLst/>
            </a:prstGeom>
          </p:spPr>
          <p:txBody>
            <a:bodyPr lIns="50800" tIns="50800" rIns="50800" bIns="50800" rtlCol="0" anchor="ctr"/>
            <a:lstStyle/>
            <a:p>
              <a:pPr algn="ctr">
                <a:lnSpc>
                  <a:spcPts val="2659"/>
                </a:lnSpc>
                <a:spcBef>
                  <a:spcPct val="0"/>
                </a:spcBef>
              </a:pPr>
              <a:endParaRPr/>
            </a:p>
          </p:txBody>
        </p:sp>
        <p:sp>
          <p:nvSpPr>
            <p:cNvPr id="10" name="TextBox 10"/>
            <p:cNvSpPr txBox="1"/>
            <p:nvPr/>
          </p:nvSpPr>
          <p:spPr>
            <a:xfrm>
              <a:off x="0" y="-165597"/>
              <a:ext cx="5734075" cy="3135823"/>
            </a:xfrm>
            <a:prstGeom prst="rect">
              <a:avLst/>
            </a:prstGeom>
          </p:spPr>
          <p:txBody>
            <a:bodyPr lIns="50800" tIns="50800" rIns="50800" bIns="50800" rtlCol="0" anchor="ctr"/>
            <a:lstStyle/>
            <a:p>
              <a:pPr algn="ctr">
                <a:lnSpc>
                  <a:spcPts val="2659"/>
                </a:lnSpc>
                <a:spcBef>
                  <a:spcPct val="0"/>
                </a:spcBef>
              </a:pPr>
              <a:endParaRPr/>
            </a:p>
          </p:txBody>
        </p:sp>
        <p:sp>
          <p:nvSpPr>
            <p:cNvPr id="22" name="TextBox 22"/>
            <p:cNvSpPr txBox="1"/>
            <p:nvPr/>
          </p:nvSpPr>
          <p:spPr>
            <a:xfrm>
              <a:off x="6469269" y="3446020"/>
              <a:ext cx="5734075" cy="3135823"/>
            </a:xfrm>
            <a:prstGeom prst="rect">
              <a:avLst/>
            </a:prstGeom>
          </p:spPr>
          <p:txBody>
            <a:bodyPr lIns="50800" tIns="50800" rIns="50800" bIns="50800" rtlCol="0" anchor="ctr"/>
            <a:lstStyle/>
            <a:p>
              <a:pPr algn="ctr">
                <a:lnSpc>
                  <a:spcPts val="2659"/>
                </a:lnSpc>
                <a:spcBef>
                  <a:spcPct val="0"/>
                </a:spcBef>
              </a:pPr>
              <a:endParaRPr/>
            </a:p>
          </p:txBody>
        </p:sp>
        <p:sp>
          <p:nvSpPr>
            <p:cNvPr id="23" name="TextBox 23"/>
            <p:cNvSpPr txBox="1"/>
            <p:nvPr/>
          </p:nvSpPr>
          <p:spPr>
            <a:xfrm>
              <a:off x="0" y="4190165"/>
              <a:ext cx="5528205" cy="1602994"/>
            </a:xfrm>
            <a:prstGeom prst="rect">
              <a:avLst/>
            </a:prstGeom>
          </p:spPr>
          <p:txBody>
            <a:bodyPr lIns="0" tIns="0" rIns="0" bIns="0" rtlCol="0" anchor="t">
              <a:spAutoFit/>
            </a:bodyPr>
            <a:lstStyle/>
            <a:p>
              <a:pPr algn="ctr">
                <a:lnSpc>
                  <a:spcPts val="4871"/>
                </a:lnSpc>
                <a:spcBef>
                  <a:spcPct val="0"/>
                </a:spcBef>
              </a:pPr>
              <a:r>
                <a:rPr lang="en-US" sz="3479" dirty="0">
                  <a:solidFill>
                    <a:srgbClr val="FFFFFF"/>
                  </a:solidFill>
                  <a:latin typeface="Poppins"/>
                </a:rPr>
                <a:t>Gradient Boosting Regression</a:t>
              </a:r>
            </a:p>
          </p:txBody>
        </p:sp>
        <p:sp>
          <p:nvSpPr>
            <p:cNvPr id="15" name="TextBox 15"/>
            <p:cNvSpPr txBox="1"/>
            <p:nvPr/>
          </p:nvSpPr>
          <p:spPr>
            <a:xfrm>
              <a:off x="6170519" y="588191"/>
              <a:ext cx="5114733" cy="1628243"/>
            </a:xfrm>
            <a:prstGeom prst="rect">
              <a:avLst/>
            </a:prstGeom>
          </p:spPr>
          <p:txBody>
            <a:bodyPr lIns="0" tIns="0" rIns="0" bIns="0" rtlCol="0" anchor="t">
              <a:spAutoFit/>
            </a:bodyPr>
            <a:lstStyle/>
            <a:p>
              <a:pPr algn="ctr">
                <a:lnSpc>
                  <a:spcPts val="4878"/>
                </a:lnSpc>
              </a:pPr>
              <a:r>
                <a:rPr lang="en-US" sz="3484" dirty="0">
                  <a:solidFill>
                    <a:srgbClr val="FFFFFF"/>
                  </a:solidFill>
                  <a:latin typeface="Poppins Medium"/>
                </a:rPr>
                <a:t>Polynomial Regression</a:t>
              </a:r>
            </a:p>
          </p:txBody>
        </p:sp>
        <p:sp>
          <p:nvSpPr>
            <p:cNvPr id="14" name="TextBox 14"/>
            <p:cNvSpPr txBox="1"/>
            <p:nvPr/>
          </p:nvSpPr>
          <p:spPr>
            <a:xfrm>
              <a:off x="46909" y="756740"/>
              <a:ext cx="5276059" cy="1628243"/>
            </a:xfrm>
            <a:prstGeom prst="rect">
              <a:avLst/>
            </a:prstGeom>
          </p:spPr>
          <p:txBody>
            <a:bodyPr lIns="0" tIns="0" rIns="0" bIns="0" rtlCol="0" anchor="t">
              <a:spAutoFit/>
            </a:bodyPr>
            <a:lstStyle/>
            <a:p>
              <a:pPr algn="ctr">
                <a:lnSpc>
                  <a:spcPts val="4878"/>
                </a:lnSpc>
              </a:pPr>
              <a:r>
                <a:rPr lang="en-US" sz="3484" dirty="0">
                  <a:solidFill>
                    <a:srgbClr val="FFFFFF"/>
                  </a:solidFill>
                  <a:latin typeface="Poppins Medium"/>
                </a:rPr>
                <a:t>Multiple Linear Regression</a:t>
              </a:r>
            </a:p>
          </p:txBody>
        </p:sp>
      </p:grpSp>
      <p:sp>
        <p:nvSpPr>
          <p:cNvPr id="24" name="TextBox 24"/>
          <p:cNvSpPr txBox="1"/>
          <p:nvPr/>
        </p:nvSpPr>
        <p:spPr>
          <a:xfrm>
            <a:off x="1028700" y="1419826"/>
            <a:ext cx="15197618" cy="926211"/>
          </a:xfrm>
          <a:prstGeom prst="rect">
            <a:avLst/>
          </a:prstGeom>
        </p:spPr>
        <p:txBody>
          <a:bodyPr lIns="0" tIns="0" rIns="0" bIns="0" rtlCol="0" anchor="t">
            <a:spAutoFit/>
          </a:bodyPr>
          <a:lstStyle/>
          <a:p>
            <a:pPr>
              <a:lnSpc>
                <a:spcPts val="7223"/>
              </a:lnSpc>
            </a:pPr>
            <a:r>
              <a:rPr lang="en-US" sz="5159" dirty="0">
                <a:solidFill>
                  <a:srgbClr val="53BCFF"/>
                </a:solidFill>
                <a:latin typeface="Poppins Medium"/>
              </a:rPr>
              <a:t>Algorithms Used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630475"/>
            <a:ext cx="5622963" cy="3871548"/>
          </a:xfrm>
          <a:prstGeom prst="rect">
            <a:avLst/>
          </a:prstGeom>
        </p:spPr>
      </p:pic>
      <p:pic>
        <p:nvPicPr>
          <p:cNvPr id="3" name="Picture 3"/>
          <p:cNvPicPr>
            <a:picLocks noChangeAspect="1"/>
          </p:cNvPicPr>
          <p:nvPr/>
        </p:nvPicPr>
        <p:blipFill>
          <a:blip r:embed="rId3"/>
          <a:srcRect t="1333" b="1333"/>
          <a:stretch>
            <a:fillRect/>
          </a:stretch>
        </p:blipFill>
        <p:spPr>
          <a:xfrm>
            <a:off x="0" y="-13252"/>
            <a:ext cx="5495158" cy="3630475"/>
          </a:xfrm>
          <a:prstGeom prst="rect">
            <a:avLst/>
          </a:prstGeom>
        </p:spPr>
      </p:pic>
      <p:pic>
        <p:nvPicPr>
          <p:cNvPr id="4" name="Picture 4"/>
          <p:cNvPicPr>
            <a:picLocks noChangeAspect="1"/>
          </p:cNvPicPr>
          <p:nvPr/>
        </p:nvPicPr>
        <p:blipFill>
          <a:blip r:embed="rId4"/>
          <a:srcRect b="891"/>
          <a:stretch>
            <a:fillRect/>
          </a:stretch>
        </p:blipFill>
        <p:spPr>
          <a:xfrm>
            <a:off x="5495158" y="-26504"/>
            <a:ext cx="12792842" cy="6285768"/>
          </a:xfrm>
          <a:prstGeom prst="rect">
            <a:avLst/>
          </a:prstGeom>
        </p:spPr>
      </p:pic>
      <p:sp>
        <p:nvSpPr>
          <p:cNvPr id="5" name="AutoShape 5"/>
          <p:cNvSpPr/>
          <p:nvPr/>
        </p:nvSpPr>
        <p:spPr>
          <a:xfrm>
            <a:off x="0" y="7897681"/>
            <a:ext cx="5990627" cy="0"/>
          </a:xfrm>
          <a:prstGeom prst="line">
            <a:avLst/>
          </a:prstGeom>
          <a:ln w="38100" cap="flat">
            <a:solidFill>
              <a:srgbClr val="FFFFFF"/>
            </a:solidFill>
            <a:prstDash val="solid"/>
            <a:headEnd type="none" w="sm" len="sm"/>
            <a:tailEnd type="none" w="sm" len="sm"/>
          </a:ln>
        </p:spPr>
      </p:sp>
      <p:sp>
        <p:nvSpPr>
          <p:cNvPr id="6" name="AutoShape 6"/>
          <p:cNvSpPr/>
          <p:nvPr/>
        </p:nvSpPr>
        <p:spPr>
          <a:xfrm rot="-5354554">
            <a:off x="5279602" y="7196244"/>
            <a:ext cx="1441100" cy="0"/>
          </a:xfrm>
          <a:prstGeom prst="line">
            <a:avLst/>
          </a:prstGeom>
          <a:ln w="38100" cap="flat">
            <a:solidFill>
              <a:srgbClr val="FFFFFF"/>
            </a:solidFill>
            <a:prstDash val="solid"/>
            <a:headEnd type="none" w="sm" len="sm"/>
            <a:tailEnd type="none" w="sm" len="sm"/>
          </a:ln>
        </p:spPr>
      </p:sp>
      <p:sp>
        <p:nvSpPr>
          <p:cNvPr id="7" name="AutoShape 7"/>
          <p:cNvSpPr/>
          <p:nvPr/>
        </p:nvSpPr>
        <p:spPr>
          <a:xfrm>
            <a:off x="6000152" y="6513546"/>
            <a:ext cx="12316422" cy="0"/>
          </a:xfrm>
          <a:prstGeom prst="line">
            <a:avLst/>
          </a:prstGeom>
          <a:ln w="38100" cap="flat">
            <a:solidFill>
              <a:srgbClr val="FFFFFF"/>
            </a:solidFill>
            <a:prstDash val="solid"/>
            <a:headEnd type="none" w="sm" len="sm"/>
            <a:tailEnd type="none" w="sm" len="sm"/>
          </a:ln>
        </p:spPr>
      </p:sp>
      <p:sp>
        <p:nvSpPr>
          <p:cNvPr id="8" name="TextBox 8"/>
          <p:cNvSpPr txBox="1"/>
          <p:nvPr/>
        </p:nvSpPr>
        <p:spPr>
          <a:xfrm>
            <a:off x="6373842" y="6694521"/>
            <a:ext cx="11546761" cy="2958195"/>
          </a:xfrm>
          <a:prstGeom prst="rect">
            <a:avLst/>
          </a:prstGeom>
        </p:spPr>
        <p:txBody>
          <a:bodyPr lIns="0" tIns="0" rIns="0" bIns="0" rtlCol="0" anchor="t">
            <a:spAutoFit/>
          </a:bodyPr>
          <a:lstStyle/>
          <a:p>
            <a:pPr marL="0" lvl="0" indent="0" algn="just">
              <a:lnSpc>
                <a:spcPts val="3910"/>
              </a:lnSpc>
              <a:spcBef>
                <a:spcPct val="0"/>
              </a:spcBef>
            </a:pPr>
            <a:r>
              <a:rPr lang="en-US" sz="2607" dirty="0">
                <a:solidFill>
                  <a:srgbClr val="FFFFFF"/>
                </a:solidFill>
                <a:latin typeface="Open Sans Light"/>
              </a:rPr>
              <a:t>The results of the algorithms have been evaluated based on the MAE, MSE, and R^2 values. The Polynomial Regression algorithm outperformed the other algorithms with an MAE of 2866.31, MSE of 22345397.16, and R^2 of 0.84. The other algorithms like Multiple Linear Regression, Gradient Boosting Regression, and Decision Tree Regression also provided reasonable results, but they were not as accurate as Polynomial Regression.</a:t>
            </a:r>
          </a:p>
        </p:txBody>
      </p:sp>
      <p:sp>
        <p:nvSpPr>
          <p:cNvPr id="9" name="TextBox 9"/>
          <p:cNvSpPr txBox="1"/>
          <p:nvPr/>
        </p:nvSpPr>
        <p:spPr>
          <a:xfrm>
            <a:off x="350429" y="8250417"/>
            <a:ext cx="5690038" cy="1304925"/>
          </a:xfrm>
          <a:prstGeom prst="rect">
            <a:avLst/>
          </a:prstGeom>
        </p:spPr>
        <p:txBody>
          <a:bodyPr lIns="0" tIns="0" rIns="0" bIns="0" rtlCol="0" anchor="t">
            <a:spAutoFit/>
          </a:bodyPr>
          <a:lstStyle/>
          <a:p>
            <a:pPr marL="0" lvl="0" indent="0">
              <a:lnSpc>
                <a:spcPts val="9600"/>
              </a:lnSpc>
              <a:spcBef>
                <a:spcPct val="0"/>
              </a:spcBef>
            </a:pPr>
            <a:r>
              <a:rPr lang="en-US" sz="8000" dirty="0">
                <a:solidFill>
                  <a:srgbClr val="FFFFFF"/>
                </a:solidFill>
                <a:latin typeface="Poppins Medium"/>
              </a:rPr>
              <a:t>Results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13744116" cy="1304925"/>
          </a:xfrm>
          <a:prstGeom prst="rect">
            <a:avLst/>
          </a:prstGeom>
        </p:spPr>
        <p:txBody>
          <a:bodyPr lIns="0" tIns="0" rIns="0" bIns="0" rtlCol="0" anchor="t">
            <a:spAutoFit/>
          </a:bodyPr>
          <a:lstStyle/>
          <a:p>
            <a:pPr marL="0" lvl="0" indent="0">
              <a:lnSpc>
                <a:spcPts val="9600"/>
              </a:lnSpc>
              <a:spcBef>
                <a:spcPct val="0"/>
              </a:spcBef>
            </a:pPr>
            <a:r>
              <a:rPr lang="en-US" sz="8000">
                <a:solidFill>
                  <a:srgbClr val="53BCFF"/>
                </a:solidFill>
                <a:latin typeface="Poppins Medium"/>
              </a:rPr>
              <a:t>References</a:t>
            </a:r>
          </a:p>
        </p:txBody>
      </p:sp>
      <p:sp>
        <p:nvSpPr>
          <p:cNvPr id="3" name="TextBox 3"/>
          <p:cNvSpPr txBox="1"/>
          <p:nvPr/>
        </p:nvSpPr>
        <p:spPr>
          <a:xfrm>
            <a:off x="1028700" y="2551281"/>
            <a:ext cx="16230600" cy="6867038"/>
          </a:xfrm>
          <a:prstGeom prst="rect">
            <a:avLst/>
          </a:prstGeom>
        </p:spPr>
        <p:txBody>
          <a:bodyPr lIns="0" tIns="0" rIns="0" bIns="0" rtlCol="0" anchor="t">
            <a:spAutoFit/>
          </a:bodyPr>
          <a:lstStyle/>
          <a:p>
            <a:pPr>
              <a:lnSpc>
                <a:spcPts val="4519"/>
              </a:lnSpc>
            </a:pPr>
            <a:r>
              <a:rPr lang="en-US" sz="3012" dirty="0">
                <a:solidFill>
                  <a:srgbClr val="FFFFFF"/>
                </a:solidFill>
                <a:latin typeface="Poppins"/>
              </a:rPr>
              <a:t>1. Kumar Sharma, D.; Sharma, A. Prediction of Health Insurance Emergency Using Multiple Linear Regression Technique. Eur. J. Mol. </a:t>
            </a:r>
            <a:r>
              <a:rPr lang="en-US" sz="3012" dirty="0" err="1">
                <a:solidFill>
                  <a:srgbClr val="FFFFFF"/>
                </a:solidFill>
                <a:latin typeface="Poppins"/>
              </a:rPr>
              <a:t>Clin</a:t>
            </a:r>
            <a:r>
              <a:rPr lang="en-US" sz="3012" dirty="0">
                <a:solidFill>
                  <a:srgbClr val="FFFFFF"/>
                </a:solidFill>
                <a:latin typeface="Poppins"/>
              </a:rPr>
              <a:t>. Med. 2020, 7, 98–105. </a:t>
            </a:r>
          </a:p>
          <a:p>
            <a:pPr>
              <a:lnSpc>
                <a:spcPts val="4519"/>
              </a:lnSpc>
            </a:pPr>
            <a:r>
              <a:rPr lang="en-US" sz="3012" dirty="0">
                <a:solidFill>
                  <a:srgbClr val="FFFFFF"/>
                </a:solidFill>
                <a:latin typeface="Poppins"/>
              </a:rPr>
              <a:t>2. </a:t>
            </a:r>
            <a:r>
              <a:rPr lang="en-US" sz="3012" dirty="0" err="1">
                <a:solidFill>
                  <a:srgbClr val="FFFFFF"/>
                </a:solidFill>
                <a:latin typeface="Poppins"/>
              </a:rPr>
              <a:t>Azzone</a:t>
            </a:r>
            <a:r>
              <a:rPr lang="en-US" sz="3012" dirty="0">
                <a:solidFill>
                  <a:srgbClr val="FFFFFF"/>
                </a:solidFill>
                <a:latin typeface="Poppins"/>
              </a:rPr>
              <a:t>, M.; </a:t>
            </a:r>
            <a:r>
              <a:rPr lang="en-US" sz="3012" dirty="0" err="1">
                <a:solidFill>
                  <a:srgbClr val="FFFFFF"/>
                </a:solidFill>
                <a:latin typeface="Poppins"/>
              </a:rPr>
              <a:t>Barucci</a:t>
            </a:r>
            <a:r>
              <a:rPr lang="en-US" sz="3012" dirty="0">
                <a:solidFill>
                  <a:srgbClr val="FFFFFF"/>
                </a:solidFill>
                <a:latin typeface="Poppins"/>
              </a:rPr>
              <a:t>, E.; </a:t>
            </a:r>
            <a:r>
              <a:rPr lang="en-US" sz="3012" dirty="0" err="1">
                <a:solidFill>
                  <a:srgbClr val="FFFFFF"/>
                </a:solidFill>
                <a:latin typeface="Poppins"/>
              </a:rPr>
              <a:t>Giuffra</a:t>
            </a:r>
            <a:r>
              <a:rPr lang="en-US" sz="3012" dirty="0">
                <a:solidFill>
                  <a:srgbClr val="FFFFFF"/>
                </a:solidFill>
                <a:latin typeface="Poppins"/>
              </a:rPr>
              <a:t> </a:t>
            </a:r>
            <a:r>
              <a:rPr lang="en-US" sz="3012" dirty="0" err="1">
                <a:solidFill>
                  <a:srgbClr val="FFFFFF"/>
                </a:solidFill>
                <a:latin typeface="Poppins"/>
              </a:rPr>
              <a:t>Moncayo</a:t>
            </a:r>
            <a:r>
              <a:rPr lang="en-US" sz="3012" dirty="0">
                <a:solidFill>
                  <a:srgbClr val="FFFFFF"/>
                </a:solidFill>
                <a:latin typeface="Poppins"/>
              </a:rPr>
              <a:t>, G.; </a:t>
            </a:r>
            <a:r>
              <a:rPr lang="en-US" sz="3012" dirty="0" err="1">
                <a:solidFill>
                  <a:srgbClr val="FFFFFF"/>
                </a:solidFill>
                <a:latin typeface="Poppins"/>
              </a:rPr>
              <a:t>Marazzina</a:t>
            </a:r>
            <a:r>
              <a:rPr lang="en-US" sz="3012" dirty="0">
                <a:solidFill>
                  <a:srgbClr val="FFFFFF"/>
                </a:solidFill>
                <a:latin typeface="Poppins"/>
              </a:rPr>
              <a:t>, D. A Machine Learning Model for Lapse Prediction in Life Insurance Contracts. Expert Syst. Appl. 2022, 191, 116261. [https://www.sciencedirect.com/science/article/abs/pii/S0957417421015700?via%3Dihub] </a:t>
            </a:r>
          </a:p>
          <a:p>
            <a:pPr>
              <a:lnSpc>
                <a:spcPts val="4519"/>
              </a:lnSpc>
            </a:pPr>
            <a:r>
              <a:rPr lang="en-US" sz="3012" dirty="0">
                <a:solidFill>
                  <a:srgbClr val="FFFFFF"/>
                </a:solidFill>
                <a:latin typeface="Poppins"/>
              </a:rPr>
              <a:t>3. </a:t>
            </a:r>
            <a:r>
              <a:rPr lang="en-US" sz="3012" dirty="0" err="1">
                <a:solidFill>
                  <a:srgbClr val="FFFFFF"/>
                </a:solidFill>
                <a:latin typeface="Poppins"/>
              </a:rPr>
              <a:t>Lui</a:t>
            </a:r>
            <a:r>
              <a:rPr lang="en-US" sz="3012" dirty="0">
                <a:solidFill>
                  <a:srgbClr val="FFFFFF"/>
                </a:solidFill>
                <a:latin typeface="Poppins"/>
              </a:rPr>
              <a:t>, E. Employer Health Insurance Premium Prediction. Available online: http://cs229.stanford.edu/proj2012/Lui-EmployerHealthInsurancePremiumPrediction.pdf (accessed on 17 May 2022). </a:t>
            </a:r>
          </a:p>
          <a:p>
            <a:pPr marL="0" lvl="0" indent="0" algn="l">
              <a:lnSpc>
                <a:spcPts val="4519"/>
              </a:lnSpc>
              <a:spcBef>
                <a:spcPct val="0"/>
              </a:spcBef>
            </a:pPr>
            <a:r>
              <a:rPr lang="en-US" sz="3012" dirty="0">
                <a:solidFill>
                  <a:srgbClr val="FFFFFF"/>
                </a:solidFill>
                <a:latin typeface="Poppins"/>
              </a:rPr>
              <a:t>4. Prediction of Health Expense—Predict Health Expense Data. Available online: https://www.analyticsvidhya.com/blog/2021/0 5/prediction-of-health-expense/ (accessed on 9 May 2022)</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sp>
        <p:nvSpPr>
          <p:cNvPr id="2" name="TextBox 2"/>
          <p:cNvSpPr txBox="1"/>
          <p:nvPr/>
        </p:nvSpPr>
        <p:spPr>
          <a:xfrm>
            <a:off x="3591152" y="3826752"/>
            <a:ext cx="11105696" cy="2272223"/>
          </a:xfrm>
          <a:prstGeom prst="rect">
            <a:avLst/>
          </a:prstGeom>
        </p:spPr>
        <p:txBody>
          <a:bodyPr lIns="0" tIns="0" rIns="0" bIns="0" rtlCol="0" anchor="t">
            <a:spAutoFit/>
          </a:bodyPr>
          <a:lstStyle/>
          <a:p>
            <a:pPr algn="ctr">
              <a:lnSpc>
                <a:spcPts val="17559"/>
              </a:lnSpc>
            </a:pPr>
            <a:r>
              <a:rPr lang="en-US" sz="12542" dirty="0">
                <a:solidFill>
                  <a:srgbClr val="53BCFF"/>
                </a:solidFill>
                <a:latin typeface="Poppins ExtraBold"/>
              </a:rPr>
              <a:t>THANK YOU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150026" y="7759374"/>
            <a:ext cx="5424507" cy="54245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780979" y="9258300"/>
            <a:ext cx="1936294" cy="484074"/>
          </a:xfrm>
          <a:prstGeom prst="rect">
            <a:avLst/>
          </a:prstGeom>
        </p:spPr>
      </p:pic>
      <p:sp>
        <p:nvSpPr>
          <p:cNvPr id="4" name="TextBox 4"/>
          <p:cNvSpPr txBox="1"/>
          <p:nvPr/>
        </p:nvSpPr>
        <p:spPr>
          <a:xfrm>
            <a:off x="459038" y="1850855"/>
            <a:ext cx="17207214" cy="5847755"/>
          </a:xfrm>
          <a:prstGeom prst="rect">
            <a:avLst/>
          </a:prstGeom>
        </p:spPr>
        <p:txBody>
          <a:bodyPr lIns="0" tIns="0" rIns="0" bIns="0" rtlCol="0" anchor="t">
            <a:spAutoFit/>
          </a:bodyPr>
          <a:lstStyle/>
          <a:p>
            <a:pPr>
              <a:lnSpc>
                <a:spcPts val="3809"/>
              </a:lnSpc>
            </a:pPr>
            <a:r>
              <a:rPr lang="en-US" sz="2780" dirty="0">
                <a:solidFill>
                  <a:srgbClr val="FFFFFF"/>
                </a:solidFill>
                <a:latin typeface="Poppins"/>
              </a:rPr>
              <a:t>In order to manage the high cost of medical care, health insurance plays a crucial role in our daily lives. However, choosing the right health insurance plan can be challenging as many factors, including age, physical condition, family situation, and location, must be taken into account.</a:t>
            </a:r>
          </a:p>
          <a:p>
            <a:pPr>
              <a:lnSpc>
                <a:spcPts val="3809"/>
              </a:lnSpc>
            </a:pPr>
            <a:endParaRPr lang="en-US" sz="2780" dirty="0">
              <a:solidFill>
                <a:srgbClr val="FFFFFF"/>
              </a:solidFill>
              <a:latin typeface="Poppins"/>
            </a:endParaRPr>
          </a:p>
          <a:p>
            <a:pPr algn="just">
              <a:lnSpc>
                <a:spcPts val="3809"/>
              </a:lnSpc>
            </a:pPr>
            <a:r>
              <a:rPr lang="en-US" sz="2780" dirty="0">
                <a:solidFill>
                  <a:srgbClr val="FFFFFF"/>
                </a:solidFill>
                <a:latin typeface="Poppins"/>
              </a:rPr>
              <a:t>Like many other nations around the world, India is concerned about rising healthcare costs. Growing healthcare expenses can be very demanding on patients, their families, and the healthcare system as a whole. Accurate healthcare cost projection can benefit in the allocation of resources and pricing decisions made by insurance companies and healthcare providers. In this project, we investigate the application of multiple regression models to forecast Indian healthcare costs. We examine a dataset that contains data on various elements that affect healthcare costs, including age, gender, smoking habits, location, and BMI.</a:t>
            </a:r>
          </a:p>
        </p:txBody>
      </p:sp>
      <p:sp>
        <p:nvSpPr>
          <p:cNvPr id="5" name="TextBox 5"/>
          <p:cNvSpPr txBox="1"/>
          <p:nvPr/>
        </p:nvSpPr>
        <p:spPr>
          <a:xfrm>
            <a:off x="459038" y="771302"/>
            <a:ext cx="10516471" cy="978396"/>
          </a:xfrm>
          <a:prstGeom prst="rect">
            <a:avLst/>
          </a:prstGeom>
        </p:spPr>
        <p:txBody>
          <a:bodyPr lIns="0" tIns="0" rIns="0" bIns="0" rtlCol="0" anchor="t">
            <a:spAutoFit/>
          </a:bodyPr>
          <a:lstStyle/>
          <a:p>
            <a:pPr>
              <a:lnSpc>
                <a:spcPts val="7646"/>
              </a:lnSpc>
            </a:pPr>
            <a:r>
              <a:rPr lang="en-US" sz="5461" dirty="0">
                <a:solidFill>
                  <a:srgbClr val="53BCFF"/>
                </a:solidFill>
                <a:latin typeface="Poppins Medium"/>
              </a:rPr>
              <a:t>Introduction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34029" y="1418648"/>
            <a:ext cx="5495776" cy="10874337"/>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561" r="-38561"/>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70513" y="7759374"/>
            <a:ext cx="5424507" cy="5424507"/>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780979" y="9258300"/>
            <a:ext cx="1936294" cy="484074"/>
          </a:xfrm>
          <a:prstGeom prst="rect">
            <a:avLst/>
          </a:prstGeom>
        </p:spPr>
      </p:pic>
      <p:sp>
        <p:nvSpPr>
          <p:cNvPr id="14" name="TextBox 14"/>
          <p:cNvSpPr txBox="1"/>
          <p:nvPr/>
        </p:nvSpPr>
        <p:spPr>
          <a:xfrm>
            <a:off x="1028700" y="2417508"/>
            <a:ext cx="10204248" cy="4407981"/>
          </a:xfrm>
          <a:prstGeom prst="rect">
            <a:avLst/>
          </a:prstGeom>
        </p:spPr>
        <p:txBody>
          <a:bodyPr lIns="0" tIns="0" rIns="0" bIns="0" rtlCol="0" anchor="t">
            <a:spAutoFit/>
          </a:bodyPr>
          <a:lstStyle/>
          <a:p>
            <a:pPr>
              <a:lnSpc>
                <a:spcPts val="4968"/>
              </a:lnSpc>
            </a:pPr>
            <a:r>
              <a:rPr lang="en-US" sz="3626" dirty="0">
                <a:solidFill>
                  <a:srgbClr val="FFFFFF"/>
                </a:solidFill>
                <a:latin typeface="Poppins"/>
              </a:rPr>
              <a:t>Choosing the best health insurance plan can be difficult because there are many variables that affect the premium cost. The goal is to develop a predictive model that can help people choose health insurance plans based on their health status and expected medical costs.</a:t>
            </a:r>
          </a:p>
        </p:txBody>
      </p:sp>
      <p:sp>
        <p:nvSpPr>
          <p:cNvPr id="15" name="TextBox 15"/>
          <p:cNvSpPr txBox="1"/>
          <p:nvPr/>
        </p:nvSpPr>
        <p:spPr>
          <a:xfrm>
            <a:off x="1119639" y="1275773"/>
            <a:ext cx="9929525" cy="922771"/>
          </a:xfrm>
          <a:prstGeom prst="rect">
            <a:avLst/>
          </a:prstGeom>
        </p:spPr>
        <p:txBody>
          <a:bodyPr lIns="0" tIns="0" rIns="0" bIns="0" rtlCol="0" anchor="t">
            <a:spAutoFit/>
          </a:bodyPr>
          <a:lstStyle/>
          <a:p>
            <a:pPr>
              <a:lnSpc>
                <a:spcPts val="7219"/>
              </a:lnSpc>
            </a:pPr>
            <a:r>
              <a:rPr lang="en-US" sz="5156" dirty="0">
                <a:solidFill>
                  <a:srgbClr val="53BCFF"/>
                </a:solidFill>
                <a:latin typeface="Poppins Medium"/>
              </a:rPr>
              <a:t>Problem Definition </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34029" y="1418648"/>
            <a:ext cx="5495776" cy="10874337"/>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4076" r="-44076"/>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70513" y="7759374"/>
            <a:ext cx="5424507" cy="5424507"/>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780979" y="9258300"/>
            <a:ext cx="1936294" cy="484074"/>
          </a:xfrm>
          <a:prstGeom prst="rect">
            <a:avLst/>
          </a:prstGeom>
        </p:spPr>
      </p:pic>
      <p:sp>
        <p:nvSpPr>
          <p:cNvPr id="14" name="TextBox 14"/>
          <p:cNvSpPr txBox="1"/>
          <p:nvPr/>
        </p:nvSpPr>
        <p:spPr>
          <a:xfrm>
            <a:off x="1028700" y="1937066"/>
            <a:ext cx="11005329" cy="5729600"/>
          </a:xfrm>
          <a:prstGeom prst="rect">
            <a:avLst/>
          </a:prstGeom>
        </p:spPr>
        <p:txBody>
          <a:bodyPr lIns="0" tIns="0" rIns="0" bIns="0" rtlCol="0" anchor="t">
            <a:spAutoFit/>
          </a:bodyPr>
          <a:lstStyle/>
          <a:p>
            <a:pPr>
              <a:lnSpc>
                <a:spcPts val="4513"/>
              </a:lnSpc>
            </a:pPr>
            <a:r>
              <a:rPr lang="en-US" sz="3294" dirty="0">
                <a:solidFill>
                  <a:srgbClr val="FFFFFF"/>
                </a:solidFill>
                <a:latin typeface="Poppins"/>
              </a:rPr>
              <a:t>The goal of the project is to forecast an individual's premium amount using a variety of machine learning algorithms, such as multiple linear regression, polynomial regression, gradient boosting regression, and decision tree regression. We seek to provide individuals with an estimated amount they need based on their health condition, which they can take into consideration when choosing any health insurance policy, by exploring the insurance dataset and developing various models.</a:t>
            </a:r>
          </a:p>
        </p:txBody>
      </p:sp>
      <p:sp>
        <p:nvSpPr>
          <p:cNvPr id="15" name="TextBox 15"/>
          <p:cNvSpPr txBox="1"/>
          <p:nvPr/>
        </p:nvSpPr>
        <p:spPr>
          <a:xfrm>
            <a:off x="1028700" y="885825"/>
            <a:ext cx="9929525" cy="922771"/>
          </a:xfrm>
          <a:prstGeom prst="rect">
            <a:avLst/>
          </a:prstGeom>
        </p:spPr>
        <p:txBody>
          <a:bodyPr lIns="0" tIns="0" rIns="0" bIns="0" rtlCol="0" anchor="t">
            <a:spAutoFit/>
          </a:bodyPr>
          <a:lstStyle/>
          <a:p>
            <a:pPr>
              <a:lnSpc>
                <a:spcPts val="7219"/>
              </a:lnSpc>
            </a:pPr>
            <a:r>
              <a:rPr lang="en-US" sz="5156" dirty="0">
                <a:solidFill>
                  <a:srgbClr val="53BCFF"/>
                </a:solidFill>
                <a:latin typeface="Poppins Medium"/>
              </a:rPr>
              <a:t>Objective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sp>
        <p:nvSpPr>
          <p:cNvPr id="2" name="TextBox 2"/>
          <p:cNvSpPr txBox="1"/>
          <p:nvPr/>
        </p:nvSpPr>
        <p:spPr>
          <a:xfrm>
            <a:off x="746087" y="494390"/>
            <a:ext cx="15438160" cy="1388077"/>
          </a:xfrm>
          <a:prstGeom prst="rect">
            <a:avLst/>
          </a:prstGeom>
        </p:spPr>
        <p:txBody>
          <a:bodyPr lIns="0" tIns="0" rIns="0" bIns="0" rtlCol="0" anchor="t">
            <a:spAutoFit/>
          </a:bodyPr>
          <a:lstStyle/>
          <a:p>
            <a:pPr marL="0" lvl="0" indent="0">
              <a:lnSpc>
                <a:spcPts val="10329"/>
              </a:lnSpc>
              <a:spcBef>
                <a:spcPct val="0"/>
              </a:spcBef>
            </a:pPr>
            <a:r>
              <a:rPr lang="en-US" sz="8608" dirty="0">
                <a:solidFill>
                  <a:srgbClr val="53BCFF"/>
                </a:solidFill>
                <a:latin typeface="Poppins Medium"/>
              </a:rPr>
              <a:t>Literature Review</a:t>
            </a:r>
          </a:p>
        </p:txBody>
      </p:sp>
      <p:sp>
        <p:nvSpPr>
          <p:cNvPr id="3" name="TextBox 3"/>
          <p:cNvSpPr txBox="1"/>
          <p:nvPr/>
        </p:nvSpPr>
        <p:spPr>
          <a:xfrm>
            <a:off x="746087" y="2021888"/>
            <a:ext cx="16679090" cy="7716382"/>
          </a:xfrm>
          <a:prstGeom prst="rect">
            <a:avLst/>
          </a:prstGeom>
        </p:spPr>
        <p:txBody>
          <a:bodyPr lIns="0" tIns="0" rIns="0" bIns="0" rtlCol="0" anchor="t">
            <a:spAutoFit/>
          </a:bodyPr>
          <a:lstStyle/>
          <a:p>
            <a:pPr marL="587310" lvl="1" indent="-293655">
              <a:lnSpc>
                <a:spcPts val="4080"/>
              </a:lnSpc>
              <a:buFont typeface="Arial"/>
              <a:buChar char="•"/>
            </a:pPr>
            <a:r>
              <a:rPr lang="en-US" sz="2720" dirty="0">
                <a:solidFill>
                  <a:srgbClr val="FFFFFF"/>
                </a:solidFill>
                <a:latin typeface="Poppins"/>
              </a:rPr>
              <a:t>Kumar Sharma and Sharma [1] aimed to develop mathematical models for predicting future premiums and validating the findings using regression models. To anticipate policyholders’ choice to lapse life insurance contracts, we employed the random forest approach. Even when factoring in feature interactions, the technique beats the logistic model. </a:t>
            </a:r>
            <a:r>
              <a:rPr lang="en-US" sz="2720" dirty="0" err="1">
                <a:solidFill>
                  <a:srgbClr val="FFFFFF"/>
                </a:solidFill>
                <a:latin typeface="Poppins"/>
              </a:rPr>
              <a:t>Azzone</a:t>
            </a:r>
            <a:r>
              <a:rPr lang="en-US" sz="2720" dirty="0">
                <a:solidFill>
                  <a:srgbClr val="FFFFFF"/>
                </a:solidFill>
                <a:latin typeface="Poppins"/>
              </a:rPr>
              <a:t> et al. [2] studied how the model works; we employed global and local classification tools. The findings suggest that existing models, such as the logistic regression model, are unable to account for the variety of financial decisions.</a:t>
            </a:r>
          </a:p>
          <a:p>
            <a:pPr marL="587310" lvl="1" indent="-293655" algn="l">
              <a:lnSpc>
                <a:spcPts val="4080"/>
              </a:lnSpc>
              <a:spcBef>
                <a:spcPct val="0"/>
              </a:spcBef>
              <a:buFont typeface="Arial"/>
              <a:buChar char="•"/>
            </a:pPr>
            <a:r>
              <a:rPr lang="en-US" sz="2720" dirty="0">
                <a:solidFill>
                  <a:srgbClr val="FFFFFF"/>
                </a:solidFill>
                <a:latin typeface="Poppins"/>
              </a:rPr>
              <a:t>Premiums are determined by health insurance companies’ private statistical </a:t>
            </a:r>
            <a:r>
              <a:rPr lang="en-US" sz="2720" dirty="0" err="1">
                <a:solidFill>
                  <a:srgbClr val="FFFFFF"/>
                </a:solidFill>
                <a:latin typeface="Poppins"/>
              </a:rPr>
              <a:t>proce?dures</a:t>
            </a:r>
            <a:r>
              <a:rPr lang="en-US" sz="2720" dirty="0">
                <a:solidFill>
                  <a:srgbClr val="FFFFFF"/>
                </a:solidFill>
                <a:latin typeface="Poppins"/>
              </a:rPr>
              <a:t> and complicated models, which are kept concealed from the public. The goal of this study [3] is to see if machine learning algorithms can be used to anticipate the pricing of yearly health insurance premiums on the basis of contract parameters and business characteristics. The goal of this article [4] is to use a strong machine learning model to estimate the future medical costs of patients on the basis of specific parameters. </a:t>
            </a:r>
            <a:r>
              <a:rPr lang="en-US" sz="2720" dirty="0" err="1">
                <a:solidFill>
                  <a:srgbClr val="FFFFFF"/>
                </a:solidFill>
                <a:latin typeface="Poppins"/>
              </a:rPr>
              <a:t>Us?ing</a:t>
            </a:r>
            <a:r>
              <a:rPr lang="en-US" sz="2720" dirty="0">
                <a:solidFill>
                  <a:srgbClr val="FFFFFF"/>
                </a:solidFill>
                <a:latin typeface="Poppins"/>
              </a:rPr>
              <a:t> the simulation results, the elements that influence individuals’ medical expenditures were determined</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070513" y="7759374"/>
            <a:ext cx="5424507" cy="54245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780979" y="9258300"/>
            <a:ext cx="1936294" cy="484074"/>
          </a:xfrm>
          <a:prstGeom prst="rect">
            <a:avLst/>
          </a:prstGeom>
        </p:spPr>
      </p:pic>
      <p:sp>
        <p:nvSpPr>
          <p:cNvPr id="4" name="TextBox 4"/>
          <p:cNvSpPr txBox="1"/>
          <p:nvPr/>
        </p:nvSpPr>
        <p:spPr>
          <a:xfrm>
            <a:off x="1028700" y="1987709"/>
            <a:ext cx="10507060" cy="6082564"/>
          </a:xfrm>
          <a:prstGeom prst="rect">
            <a:avLst/>
          </a:prstGeom>
        </p:spPr>
        <p:txBody>
          <a:bodyPr lIns="0" tIns="0" rIns="0" bIns="0" rtlCol="0" anchor="t">
            <a:spAutoFit/>
          </a:bodyPr>
          <a:lstStyle/>
          <a:p>
            <a:pPr>
              <a:lnSpc>
                <a:spcPts val="4787"/>
              </a:lnSpc>
            </a:pPr>
            <a:r>
              <a:rPr lang="en-US" sz="3494" dirty="0">
                <a:solidFill>
                  <a:srgbClr val="FFFFFF"/>
                </a:solidFill>
                <a:latin typeface="Poppins"/>
              </a:rPr>
              <a:t>There are 1338 observations and 7 features in the insurance.csv dataset. The dataset includes four numerical features—age, </a:t>
            </a:r>
            <a:r>
              <a:rPr lang="en-US" sz="3494" dirty="0" err="1">
                <a:solidFill>
                  <a:srgbClr val="FFFFFF"/>
                </a:solidFill>
                <a:latin typeface="Poppins"/>
              </a:rPr>
              <a:t>bmi</a:t>
            </a:r>
            <a:r>
              <a:rPr lang="en-US" sz="3494" dirty="0">
                <a:solidFill>
                  <a:srgbClr val="FFFFFF"/>
                </a:solidFill>
                <a:latin typeface="Poppins"/>
              </a:rPr>
              <a:t>, children, and expenses—as well as three nominal features—sex, smoker, and region—that have been converted into factors with numerical values assigned for each level.</a:t>
            </a:r>
          </a:p>
          <a:p>
            <a:pPr>
              <a:lnSpc>
                <a:spcPts val="4787"/>
              </a:lnSpc>
            </a:pPr>
            <a:r>
              <a:rPr lang="en-US" sz="3494" dirty="0">
                <a:solidFill>
                  <a:srgbClr val="FFFFFF"/>
                </a:solidFill>
                <a:latin typeface="Poppins"/>
              </a:rPr>
              <a:t>The data has been pre-processed to ensure data quality and consistency</a:t>
            </a:r>
          </a:p>
          <a:p>
            <a:pPr>
              <a:lnSpc>
                <a:spcPts val="4787"/>
              </a:lnSpc>
            </a:pPr>
            <a:endParaRPr lang="en-US" sz="3494" dirty="0">
              <a:solidFill>
                <a:srgbClr val="FFFFFF"/>
              </a:solidFill>
              <a:latin typeface="Poppins"/>
            </a:endParaRPr>
          </a:p>
        </p:txBody>
      </p:sp>
      <p:sp>
        <p:nvSpPr>
          <p:cNvPr id="5" name="TextBox 5"/>
          <p:cNvSpPr txBox="1"/>
          <p:nvPr/>
        </p:nvSpPr>
        <p:spPr>
          <a:xfrm>
            <a:off x="1028700" y="885825"/>
            <a:ext cx="9929525" cy="922771"/>
          </a:xfrm>
          <a:prstGeom prst="rect">
            <a:avLst/>
          </a:prstGeom>
        </p:spPr>
        <p:txBody>
          <a:bodyPr lIns="0" tIns="0" rIns="0" bIns="0" rtlCol="0" anchor="t">
            <a:spAutoFit/>
          </a:bodyPr>
          <a:lstStyle/>
          <a:p>
            <a:pPr>
              <a:lnSpc>
                <a:spcPts val="7219"/>
              </a:lnSpc>
            </a:pPr>
            <a:r>
              <a:rPr lang="en-US" sz="5156" dirty="0">
                <a:solidFill>
                  <a:srgbClr val="53BCFF"/>
                </a:solidFill>
                <a:latin typeface="Poppins Medium"/>
              </a:rPr>
              <a:t>About Data</a:t>
            </a:r>
          </a:p>
        </p:txBody>
      </p:sp>
      <p:grpSp>
        <p:nvGrpSpPr>
          <p:cNvPr id="6" name="Group 6"/>
          <p:cNvGrpSpPr>
            <a:grpSpLocks noChangeAspect="1"/>
          </p:cNvGrpSpPr>
          <p:nvPr/>
        </p:nvGrpSpPr>
        <p:grpSpPr>
          <a:xfrm>
            <a:off x="11763524" y="647701"/>
            <a:ext cx="5495776" cy="11642620"/>
            <a:chOff x="0" y="-367535"/>
            <a:chExt cx="2620010" cy="5550405"/>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2057" y="-367535"/>
              <a:ext cx="2251710" cy="5411484"/>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58351" t="14550" r="-58351" b="14550"/>
              </a:stretch>
            </a:blipFill>
          </p:spPr>
          <p:txBody>
            <a:bodyPr/>
            <a:lstStyle/>
            <a:p>
              <a:endParaRPr lang="en-IN" dirty="0"/>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508867" y="1309707"/>
            <a:ext cx="5495776" cy="10874337"/>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48167" r="-4816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70513" y="7759374"/>
            <a:ext cx="5424507" cy="5424507"/>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780979" y="9258300"/>
            <a:ext cx="1936294" cy="484074"/>
          </a:xfrm>
          <a:prstGeom prst="rect">
            <a:avLst/>
          </a:prstGeom>
        </p:spPr>
      </p:pic>
      <p:grpSp>
        <p:nvGrpSpPr>
          <p:cNvPr id="29" name="Group 28"/>
          <p:cNvGrpSpPr/>
          <p:nvPr/>
        </p:nvGrpSpPr>
        <p:grpSpPr>
          <a:xfrm>
            <a:off x="1144328" y="2997526"/>
            <a:ext cx="10083688" cy="4286433"/>
            <a:chOff x="1144328" y="2997526"/>
            <a:chExt cx="10083688" cy="4286433"/>
          </a:xfrm>
        </p:grpSpPr>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144328" y="3154564"/>
              <a:ext cx="287962" cy="287962"/>
            </a:xfrm>
            <a:prstGeom prst="rect">
              <a:avLst/>
            </a:prstGeom>
          </p:spPr>
        </p:pic>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144328" y="4083213"/>
              <a:ext cx="287962" cy="287962"/>
            </a:xfrm>
            <a:prstGeom prst="rect">
              <a:avLst/>
            </a:prstGeom>
          </p:spPr>
        </p:pic>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144328" y="5011863"/>
              <a:ext cx="287962" cy="287962"/>
            </a:xfrm>
            <a:prstGeom prst="rect">
              <a:avLst/>
            </a:prstGeom>
          </p:spPr>
        </p:pic>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144328" y="6442827"/>
              <a:ext cx="287962" cy="287962"/>
            </a:xfrm>
            <a:prstGeom prst="rect">
              <a:avLst/>
            </a:prstGeom>
          </p:spPr>
        </p:pic>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376900" y="3251349"/>
              <a:ext cx="287962" cy="287962"/>
            </a:xfrm>
            <a:prstGeom prst="rect">
              <a:avLst/>
            </a:prstGeom>
          </p:spPr>
        </p:pic>
        <p:pic>
          <p:nvPicPr>
            <p:cNvPr id="19" name="Picture 1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376900" y="4734905"/>
              <a:ext cx="287962" cy="287962"/>
            </a:xfrm>
            <a:prstGeom prst="rect">
              <a:avLst/>
            </a:prstGeom>
          </p:spPr>
        </p:pic>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376900" y="5770177"/>
              <a:ext cx="287962" cy="287962"/>
            </a:xfrm>
            <a:prstGeom prst="rect">
              <a:avLst/>
            </a:prstGeom>
          </p:spPr>
        </p:pic>
        <p:sp>
          <p:nvSpPr>
            <p:cNvPr id="21" name="TextBox 21"/>
            <p:cNvSpPr txBox="1"/>
            <p:nvPr/>
          </p:nvSpPr>
          <p:spPr>
            <a:xfrm>
              <a:off x="6913653" y="4553930"/>
              <a:ext cx="3474775" cy="609889"/>
            </a:xfrm>
            <a:prstGeom prst="rect">
              <a:avLst/>
            </a:prstGeom>
          </p:spPr>
          <p:txBody>
            <a:bodyPr lIns="0" tIns="0" rIns="0" bIns="0" rtlCol="0" anchor="t">
              <a:spAutoFit/>
            </a:bodyPr>
            <a:lstStyle/>
            <a:p>
              <a:pPr>
                <a:lnSpc>
                  <a:spcPts val="4709"/>
                </a:lnSpc>
              </a:pPr>
              <a:r>
                <a:rPr lang="en-US" sz="3363">
                  <a:solidFill>
                    <a:srgbClr val="FFFFFF"/>
                  </a:solidFill>
                  <a:latin typeface="Poppins Bold"/>
                </a:rPr>
                <a:t>Model Training</a:t>
              </a:r>
            </a:p>
          </p:txBody>
        </p:sp>
        <p:sp>
          <p:nvSpPr>
            <p:cNvPr id="22" name="TextBox 22"/>
            <p:cNvSpPr txBox="1"/>
            <p:nvPr/>
          </p:nvSpPr>
          <p:spPr>
            <a:xfrm>
              <a:off x="1738577" y="6282506"/>
              <a:ext cx="3978696" cy="1001453"/>
            </a:xfrm>
            <a:prstGeom prst="rect">
              <a:avLst/>
            </a:prstGeom>
          </p:spPr>
          <p:txBody>
            <a:bodyPr lIns="0" tIns="0" rIns="0" bIns="0" rtlCol="0" anchor="t">
              <a:spAutoFit/>
            </a:bodyPr>
            <a:lstStyle/>
            <a:p>
              <a:pPr>
                <a:lnSpc>
                  <a:spcPts val="3800"/>
                </a:lnSpc>
              </a:pPr>
              <a:r>
                <a:rPr lang="en-US" sz="3363">
                  <a:solidFill>
                    <a:srgbClr val="FFFFFF"/>
                  </a:solidFill>
                  <a:latin typeface="Poppins Bold"/>
                </a:rPr>
                <a:t>Data Visualization</a:t>
              </a:r>
            </a:p>
          </p:txBody>
        </p:sp>
        <p:sp>
          <p:nvSpPr>
            <p:cNvPr id="23" name="TextBox 23"/>
            <p:cNvSpPr txBox="1"/>
            <p:nvPr/>
          </p:nvSpPr>
          <p:spPr>
            <a:xfrm>
              <a:off x="1698990" y="2997526"/>
              <a:ext cx="4466604" cy="554413"/>
            </a:xfrm>
            <a:prstGeom prst="rect">
              <a:avLst/>
            </a:prstGeom>
          </p:spPr>
          <p:txBody>
            <a:bodyPr lIns="0" tIns="0" rIns="0" bIns="0" rtlCol="0" anchor="t">
              <a:spAutoFit/>
            </a:bodyPr>
            <a:lstStyle/>
            <a:p>
              <a:pPr>
                <a:lnSpc>
                  <a:spcPts val="4170"/>
                </a:lnSpc>
              </a:pPr>
              <a:r>
                <a:rPr lang="en-US" sz="3363" dirty="0">
                  <a:solidFill>
                    <a:srgbClr val="FFFFFF"/>
                  </a:solidFill>
                  <a:latin typeface="Poppins Bold"/>
                </a:rPr>
                <a:t>Data Collection</a:t>
              </a:r>
            </a:p>
          </p:txBody>
        </p:sp>
        <p:sp>
          <p:nvSpPr>
            <p:cNvPr id="24" name="TextBox 24"/>
            <p:cNvSpPr txBox="1"/>
            <p:nvPr/>
          </p:nvSpPr>
          <p:spPr>
            <a:xfrm>
              <a:off x="1700703" y="3867204"/>
              <a:ext cx="3579526" cy="609889"/>
            </a:xfrm>
            <a:prstGeom prst="rect">
              <a:avLst/>
            </a:prstGeom>
          </p:spPr>
          <p:txBody>
            <a:bodyPr lIns="0" tIns="0" rIns="0" bIns="0" rtlCol="0" anchor="t">
              <a:spAutoFit/>
            </a:bodyPr>
            <a:lstStyle/>
            <a:p>
              <a:pPr>
                <a:lnSpc>
                  <a:spcPts val="4709"/>
                </a:lnSpc>
              </a:pPr>
              <a:r>
                <a:rPr lang="en-US" sz="3363">
                  <a:solidFill>
                    <a:srgbClr val="FFFFFF"/>
                  </a:solidFill>
                  <a:latin typeface="Poppins Bold"/>
                </a:rPr>
                <a:t>Data Cleansing</a:t>
              </a:r>
            </a:p>
          </p:txBody>
        </p:sp>
        <p:sp>
          <p:nvSpPr>
            <p:cNvPr id="25" name="TextBox 25"/>
            <p:cNvSpPr txBox="1"/>
            <p:nvPr/>
          </p:nvSpPr>
          <p:spPr>
            <a:xfrm>
              <a:off x="1738577" y="4815687"/>
              <a:ext cx="4638322" cy="1148889"/>
            </a:xfrm>
            <a:prstGeom prst="rect">
              <a:avLst/>
            </a:prstGeom>
          </p:spPr>
          <p:txBody>
            <a:bodyPr lIns="0" tIns="0" rIns="0" bIns="0" rtlCol="0" anchor="t">
              <a:spAutoFit/>
            </a:bodyPr>
            <a:lstStyle/>
            <a:p>
              <a:pPr>
                <a:lnSpc>
                  <a:spcPts val="4439"/>
                </a:lnSpc>
              </a:pPr>
              <a:r>
                <a:rPr lang="en-US" sz="3363" dirty="0">
                  <a:solidFill>
                    <a:srgbClr val="FFFFFF"/>
                  </a:solidFill>
                  <a:latin typeface="Poppins Bold"/>
                </a:rPr>
                <a:t>Exploratory Data Analysis</a:t>
              </a:r>
            </a:p>
          </p:txBody>
        </p:sp>
        <p:sp>
          <p:nvSpPr>
            <p:cNvPr id="26" name="TextBox 26"/>
            <p:cNvSpPr txBox="1"/>
            <p:nvPr/>
          </p:nvSpPr>
          <p:spPr>
            <a:xfrm>
              <a:off x="6931561" y="3106939"/>
              <a:ext cx="3685943" cy="1082560"/>
            </a:xfrm>
            <a:prstGeom prst="rect">
              <a:avLst/>
            </a:prstGeom>
          </p:spPr>
          <p:txBody>
            <a:bodyPr lIns="0" tIns="0" rIns="0" bIns="0" rtlCol="0" anchor="t">
              <a:spAutoFit/>
            </a:bodyPr>
            <a:lstStyle/>
            <a:p>
              <a:pPr>
                <a:lnSpc>
                  <a:spcPts val="4137"/>
                </a:lnSpc>
              </a:pPr>
              <a:r>
                <a:rPr lang="en-US" sz="3363" dirty="0">
                  <a:solidFill>
                    <a:srgbClr val="FFFFFF"/>
                  </a:solidFill>
                  <a:latin typeface="Poppins Bold"/>
                </a:rPr>
                <a:t>Feature Engineering</a:t>
              </a:r>
            </a:p>
          </p:txBody>
        </p:sp>
        <p:sp>
          <p:nvSpPr>
            <p:cNvPr id="27" name="TextBox 27"/>
            <p:cNvSpPr txBox="1"/>
            <p:nvPr/>
          </p:nvSpPr>
          <p:spPr>
            <a:xfrm>
              <a:off x="6913653" y="5672555"/>
              <a:ext cx="4314363" cy="525203"/>
            </a:xfrm>
            <a:prstGeom prst="rect">
              <a:avLst/>
            </a:prstGeom>
          </p:spPr>
          <p:txBody>
            <a:bodyPr lIns="0" tIns="0" rIns="0" bIns="0" rtlCol="0" anchor="t">
              <a:spAutoFit/>
            </a:bodyPr>
            <a:lstStyle/>
            <a:p>
              <a:pPr>
                <a:lnSpc>
                  <a:spcPts val="3800"/>
                </a:lnSpc>
              </a:pPr>
              <a:r>
                <a:rPr lang="en-US" sz="3363">
                  <a:solidFill>
                    <a:srgbClr val="FFFFFF"/>
                  </a:solidFill>
                  <a:latin typeface="Poppins Bold"/>
                </a:rPr>
                <a:t>Model Evaluation</a:t>
              </a:r>
            </a:p>
          </p:txBody>
        </p:sp>
      </p:grpSp>
      <p:sp>
        <p:nvSpPr>
          <p:cNvPr id="28" name="TextBox 28"/>
          <p:cNvSpPr txBox="1"/>
          <p:nvPr/>
        </p:nvSpPr>
        <p:spPr>
          <a:xfrm>
            <a:off x="1028700" y="1356481"/>
            <a:ext cx="9929525" cy="922771"/>
          </a:xfrm>
          <a:prstGeom prst="rect">
            <a:avLst/>
          </a:prstGeom>
        </p:spPr>
        <p:txBody>
          <a:bodyPr lIns="0" tIns="0" rIns="0" bIns="0" rtlCol="0" anchor="t">
            <a:spAutoFit/>
          </a:bodyPr>
          <a:lstStyle/>
          <a:p>
            <a:pPr>
              <a:lnSpc>
                <a:spcPts val="7219"/>
              </a:lnSpc>
            </a:pPr>
            <a:r>
              <a:rPr lang="en-US" sz="5156" dirty="0">
                <a:solidFill>
                  <a:srgbClr val="53BCFF"/>
                </a:solidFill>
                <a:latin typeface="Poppins Medium"/>
              </a:rPr>
              <a:t>Methodology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14084886" cy="1304925"/>
          </a:xfrm>
          <a:prstGeom prst="rect">
            <a:avLst/>
          </a:prstGeom>
        </p:spPr>
        <p:txBody>
          <a:bodyPr lIns="0" tIns="0" rIns="0" bIns="0" rtlCol="0" anchor="t">
            <a:spAutoFit/>
          </a:bodyPr>
          <a:lstStyle/>
          <a:p>
            <a:pPr marL="0" lvl="0" indent="0">
              <a:lnSpc>
                <a:spcPts val="9600"/>
              </a:lnSpc>
              <a:spcBef>
                <a:spcPct val="0"/>
              </a:spcBef>
            </a:pPr>
            <a:r>
              <a:rPr lang="en-US" sz="8000" dirty="0">
                <a:solidFill>
                  <a:srgbClr val="FFFFFF"/>
                </a:solidFill>
                <a:latin typeface="Poppins Medium"/>
              </a:rPr>
              <a:t>Process</a:t>
            </a:r>
          </a:p>
        </p:txBody>
      </p:sp>
      <p:sp>
        <p:nvSpPr>
          <p:cNvPr id="3" name="TextBox 3"/>
          <p:cNvSpPr txBox="1"/>
          <p:nvPr/>
        </p:nvSpPr>
        <p:spPr>
          <a:xfrm>
            <a:off x="1028700" y="2362611"/>
            <a:ext cx="16116300" cy="6886629"/>
          </a:xfrm>
          <a:prstGeom prst="rect">
            <a:avLst/>
          </a:prstGeom>
        </p:spPr>
        <p:txBody>
          <a:bodyPr wrap="square" lIns="0" tIns="0" rIns="0" bIns="0" rtlCol="0" anchor="t">
            <a:spAutoFit/>
          </a:bodyPr>
          <a:lstStyle/>
          <a:p>
            <a:pPr>
              <a:lnSpc>
                <a:spcPts val="4463"/>
              </a:lnSpc>
            </a:pPr>
            <a:r>
              <a:rPr lang="en-US" sz="3200" dirty="0">
                <a:solidFill>
                  <a:srgbClr val="FFFFFF"/>
                </a:solidFill>
                <a:latin typeface="Open Sans Light"/>
              </a:rPr>
              <a:t>The first step in the methodology was data exploration, where we explored the dataset to understand the distribution of variables, identify missing values, and detect any outliers. We used various data visualization techniques to understand the relationship between variables and their impact on insurance expenses.</a:t>
            </a:r>
          </a:p>
          <a:p>
            <a:pPr>
              <a:lnSpc>
                <a:spcPts val="4463"/>
              </a:lnSpc>
            </a:pPr>
            <a:r>
              <a:rPr lang="en-US" sz="3200" dirty="0">
                <a:solidFill>
                  <a:srgbClr val="FFFFFF"/>
                </a:solidFill>
                <a:latin typeface="Open Sans Light"/>
              </a:rPr>
              <a:t>After data exploration, we performed data cleaning to handle any missing or duplicate values, and normalize the dataset. We also performed feature engineering to extract more useful information from the existing variables, such as creating dummy variables for categorical variables like sex and region.</a:t>
            </a:r>
          </a:p>
          <a:p>
            <a:pPr marL="0" lvl="0" indent="0" algn="just">
              <a:lnSpc>
                <a:spcPts val="4463"/>
              </a:lnSpc>
              <a:spcBef>
                <a:spcPct val="0"/>
              </a:spcBef>
            </a:pPr>
            <a:r>
              <a:rPr lang="en-US" sz="3200" dirty="0">
                <a:solidFill>
                  <a:srgbClr val="FFFFFF"/>
                </a:solidFill>
                <a:latin typeface="Open Sans Light"/>
              </a:rPr>
              <a:t>Next, we built various regression models using multiple linear regression, polynomial regression, decision tree regression, and gradient boosting regression. We used the </a:t>
            </a:r>
            <a:r>
              <a:rPr lang="en-US" sz="3200" dirty="0" err="1">
                <a:solidFill>
                  <a:srgbClr val="FFFFFF"/>
                </a:solidFill>
                <a:latin typeface="Open Sans Light"/>
              </a:rPr>
              <a:t>Scikit</a:t>
            </a:r>
            <a:r>
              <a:rPr lang="en-US" sz="3200" dirty="0">
                <a:solidFill>
                  <a:srgbClr val="FFFFFF"/>
                </a:solidFill>
                <a:latin typeface="Open Sans Light"/>
              </a:rPr>
              <a:t>-learn library in Python to build these models and evaluated their performance using mean absolute error (MAE), mean squared error (MSE), and R-squared metrics.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222B"/>
        </a:solidFill>
        <a:effectLst/>
      </p:bgPr>
    </p:bg>
    <p:spTree>
      <p:nvGrpSpPr>
        <p:cNvPr id="1" name=""/>
        <p:cNvGrpSpPr/>
        <p:nvPr/>
      </p:nvGrpSpPr>
      <p:grpSpPr>
        <a:xfrm>
          <a:off x="0" y="0"/>
          <a:ext cx="0" cy="0"/>
          <a:chOff x="0" y="0"/>
          <a:chExt cx="0" cy="0"/>
        </a:xfrm>
      </p:grpSpPr>
      <p:grpSp>
        <p:nvGrpSpPr>
          <p:cNvPr id="2" name="Group 2"/>
          <p:cNvGrpSpPr/>
          <p:nvPr/>
        </p:nvGrpSpPr>
        <p:grpSpPr>
          <a:xfrm>
            <a:off x="0" y="3134036"/>
            <a:ext cx="18288000" cy="7179469"/>
            <a:chOff x="0" y="0"/>
            <a:chExt cx="24384000" cy="9572625"/>
          </a:xfrm>
        </p:grpSpPr>
        <p:pic>
          <p:nvPicPr>
            <p:cNvPr id="3" name="Picture 3"/>
            <p:cNvPicPr>
              <a:picLocks noChangeAspect="1"/>
            </p:cNvPicPr>
            <p:nvPr/>
          </p:nvPicPr>
          <p:blipFill>
            <a:blip r:embed="rId2"/>
            <a:srcRect t="1034" b="1034"/>
            <a:stretch>
              <a:fillRect/>
            </a:stretch>
          </p:blipFill>
          <p:spPr>
            <a:xfrm>
              <a:off x="0" y="0"/>
              <a:ext cx="24384000" cy="9572625"/>
            </a:xfrm>
            <a:prstGeom prst="rect">
              <a:avLst/>
            </a:prstGeom>
          </p:spPr>
        </p:pic>
      </p:grpSp>
      <p:sp>
        <p:nvSpPr>
          <p:cNvPr id="4" name="TextBox 4"/>
          <p:cNvSpPr txBox="1"/>
          <p:nvPr/>
        </p:nvSpPr>
        <p:spPr>
          <a:xfrm>
            <a:off x="1346915" y="1059503"/>
            <a:ext cx="15912385" cy="13049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Poppins Medium"/>
              </a:rPr>
              <a:t>Data Collection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2144</TotalTime>
  <Words>989</Words>
  <Application>Microsoft Office PowerPoint</Application>
  <PresentationFormat>Custom</PresentationFormat>
  <Paragraphs>53</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Open Sans Light</vt:lpstr>
      <vt:lpstr>Poppins</vt:lpstr>
      <vt:lpstr>Calibri</vt:lpstr>
      <vt:lpstr>Poppins Medium</vt:lpstr>
      <vt:lpstr>Arial</vt:lpstr>
      <vt:lpstr>Poppins ExtraBold</vt:lpstr>
      <vt:lpstr>Open Sans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Premium prediction</dc:title>
  <cp:lastModifiedBy>Microsoft account</cp:lastModifiedBy>
  <cp:revision>24</cp:revision>
  <dcterms:created xsi:type="dcterms:W3CDTF">2006-08-16T00:00:00Z</dcterms:created>
  <dcterms:modified xsi:type="dcterms:W3CDTF">2023-03-18T04:13:54Z</dcterms:modified>
  <dc:identifier>DAFTKcDVm_w</dc:identifier>
</cp:coreProperties>
</file>